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6" r:id="rId4"/>
    <p:sldId id="257" r:id="rId5"/>
    <p:sldId id="258" r:id="rId6"/>
    <p:sldId id="271" r:id="rId7"/>
    <p:sldId id="267" r:id="rId8"/>
    <p:sldId id="268" r:id="rId9"/>
    <p:sldId id="260" r:id="rId10"/>
    <p:sldId id="262" r:id="rId11"/>
    <p:sldId id="261" r:id="rId12"/>
    <p:sldId id="259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F1198"/>
    <a:srgbClr val="FFFF66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4660"/>
  </p:normalViewPr>
  <p:slideViewPr>
    <p:cSldViewPr>
      <p:cViewPr>
        <p:scale>
          <a:sx n="66" d="100"/>
          <a:sy n="66" d="100"/>
        </p:scale>
        <p:origin x="-152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E1EE-1374-4353-856D-CC5C6301B942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524-CA35-4AAF-9A7F-8E0181DDB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E1EE-1374-4353-856D-CC5C6301B942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524-CA35-4AAF-9A7F-8E0181DDB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E1EE-1374-4353-856D-CC5C6301B942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524-CA35-4AAF-9A7F-8E0181DDB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E1EE-1374-4353-856D-CC5C6301B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524-CA35-4AAF-9A7F-8E0181DDB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E1EE-1374-4353-856D-CC5C6301B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524-CA35-4AAF-9A7F-8E0181DDB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E1EE-1374-4353-856D-CC5C6301B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524-CA35-4AAF-9A7F-8E0181DDB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E1EE-1374-4353-856D-CC5C6301B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524-CA35-4AAF-9A7F-8E0181DDB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E1EE-1374-4353-856D-CC5C6301B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524-CA35-4AAF-9A7F-8E0181DDB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E1EE-1374-4353-856D-CC5C6301B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524-CA35-4AAF-9A7F-8E0181DDB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E1EE-1374-4353-856D-CC5C6301B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524-CA35-4AAF-9A7F-8E0181DDB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E1EE-1374-4353-856D-CC5C6301B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524-CA35-4AAF-9A7F-8E0181DDB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E1EE-1374-4353-856D-CC5C6301B942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524-CA35-4AAF-9A7F-8E0181DDB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E1EE-1374-4353-856D-CC5C6301B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524-CA35-4AAF-9A7F-8E0181DDB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E1EE-1374-4353-856D-CC5C6301B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524-CA35-4AAF-9A7F-8E0181DDB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E1EE-1374-4353-856D-CC5C6301B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524-CA35-4AAF-9A7F-8E0181DDB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E1EE-1374-4353-856D-CC5C6301B942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524-CA35-4AAF-9A7F-8E0181DDB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E1EE-1374-4353-856D-CC5C6301B942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524-CA35-4AAF-9A7F-8E0181DDB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E1EE-1374-4353-856D-CC5C6301B942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524-CA35-4AAF-9A7F-8E0181DDB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E1EE-1374-4353-856D-CC5C6301B942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524-CA35-4AAF-9A7F-8E0181DDB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E1EE-1374-4353-856D-CC5C6301B942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524-CA35-4AAF-9A7F-8E0181DDB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E1EE-1374-4353-856D-CC5C6301B942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524-CA35-4AAF-9A7F-8E0181DDB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E1EE-1374-4353-856D-CC5C6301B942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C524-CA35-4AAF-9A7F-8E0181DDB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0E1EE-1374-4353-856D-CC5C6301B942}" type="datetimeFigureOut">
              <a:rPr lang="en-US" smtClean="0"/>
              <a:pPr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7C524-CA35-4AAF-9A7F-8E0181DDB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0E1EE-1374-4353-856D-CC5C6301B9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7C524-CA35-4AAF-9A7F-8E0181DDB1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en-US" sz="6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OUR GROUP </a:t>
            </a:r>
            <a:r>
              <a:rPr lang="en-US" sz="6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Manoj</a:t>
            </a:r>
            <a:r>
              <a:rPr lang="en-US" sz="4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Garima</a:t>
            </a:r>
            <a:r>
              <a:rPr lang="en-US" sz="4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Praveen</a:t>
            </a:r>
            <a:endParaRPr lang="en-US" sz="4300" b="1" dirty="0" smtClean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tint val="63000"/>
                <a:sat val="105000"/>
              </a:schemeClr>
            </a:gs>
            <a:gs pos="90000">
              <a:schemeClr val="accent1">
                <a:shade val="50000"/>
                <a:sat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PROMOTIONS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51355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4000" b="1" dirty="0" smtClean="0">
                <a:ln w="1905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Advertising in TV, Radio, Newspaper.</a:t>
            </a:r>
          </a:p>
          <a:p>
            <a:pPr algn="just"/>
            <a:r>
              <a:rPr lang="en-US" sz="4000" b="1" dirty="0" smtClean="0">
                <a:ln w="1905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Explaining the whole process to people in Banks, ATM, Malls.</a:t>
            </a:r>
          </a:p>
          <a:p>
            <a:pPr algn="just"/>
            <a:r>
              <a:rPr lang="en-US" sz="4000" b="1" dirty="0" smtClean="0">
                <a:ln w="1905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can use the Digital India Campaign to connect to a large number of people because it takes the digitization to the next level and it would also help us to take grants from govt. as their scheme is being promoted.</a:t>
            </a:r>
          </a:p>
          <a:p>
            <a:pPr algn="just">
              <a:buNone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IMPACTS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3276600"/>
            <a:ext cx="4953000" cy="4373563"/>
          </a:xfrm>
        </p:spPr>
        <p:txBody>
          <a:bodyPr>
            <a:normAutofit fontScale="47500" lnSpcReduction="20000"/>
          </a:bodyPr>
          <a:lstStyle/>
          <a:p>
            <a:r>
              <a:rPr lang="en-US" sz="6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Easy to carry</a:t>
            </a:r>
          </a:p>
          <a:p>
            <a:r>
              <a:rPr lang="en-US" sz="6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 Saving</a:t>
            </a:r>
          </a:p>
          <a:p>
            <a:r>
              <a:rPr lang="en-US" sz="6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Saves Money</a:t>
            </a:r>
          </a:p>
          <a:p>
            <a:r>
              <a:rPr lang="en-US" sz="6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Simpler Transactions</a:t>
            </a:r>
          </a:p>
          <a:p>
            <a:r>
              <a:rPr lang="en-US" sz="6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Increased efficiency</a:t>
            </a:r>
          </a:p>
          <a:p>
            <a:r>
              <a:rPr lang="en-US" sz="6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Easy to connect multiple accounts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r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686800" cy="1249363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YOU…!!!</a:t>
            </a:r>
          </a:p>
          <a:p>
            <a:pPr algn="ctr">
              <a:buNone/>
            </a:pPr>
            <a:endParaRPr lang="en-US" sz="8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8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8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57400"/>
            <a:ext cx="8382000" cy="2057400"/>
          </a:xfrm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  <a:softEdge rad="317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Autofit/>
          </a:bodyPr>
          <a:lstStyle/>
          <a:p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Segoe UI Emoji" pitchFamily="34" charset="0"/>
                <a:cs typeface="Times New Roman" pitchFamily="18" charset="0"/>
              </a:rPr>
              <a:t>THE BAAP OF ALL CARDS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ea typeface="Segoe UI Emoj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  <a:endParaRPr lang="en-US" sz="60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4102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39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Different cards for different purposes.</a:t>
            </a:r>
          </a:p>
          <a:p>
            <a:pPr algn="just"/>
            <a:r>
              <a:rPr lang="en-US" sz="39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Difficult to carry.</a:t>
            </a:r>
          </a:p>
          <a:p>
            <a:pPr algn="just"/>
            <a:r>
              <a:rPr lang="en-US" sz="39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 consuming.</a:t>
            </a:r>
          </a:p>
          <a:p>
            <a:pPr algn="just"/>
            <a:r>
              <a:rPr lang="en-US" sz="39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Needs extra storage.</a:t>
            </a:r>
          </a:p>
          <a:p>
            <a:pPr algn="just"/>
            <a:r>
              <a:rPr lang="en-US" sz="39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Complex Process</a:t>
            </a:r>
          </a:p>
          <a:p>
            <a:pPr algn="just"/>
            <a:r>
              <a:rPr lang="en-US" sz="39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High possibility of loosing some cards.</a:t>
            </a:r>
          </a:p>
          <a:p>
            <a:pPr algn="just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4500" b="1" dirty="0" smtClean="0">
                <a:ln w="1270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92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need a permanent solution to these because we want to carry a easy life!!!</a:t>
            </a:r>
          </a:p>
          <a:p>
            <a:pPr algn="just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tint val="63000"/>
                <a:sat val="105000"/>
              </a:schemeClr>
            </a:gs>
            <a:gs pos="90000">
              <a:schemeClr val="accent1">
                <a:shade val="50000"/>
                <a:sat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PROPOSED SOLUTION</a:t>
            </a:r>
            <a:endParaRPr lang="en-US" sz="4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to carry many when one card can serve you…!!!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One card for different purposes including:</a:t>
            </a:r>
          </a:p>
          <a:p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ATM cards</a:t>
            </a:r>
          </a:p>
          <a:p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Shopping Cards</a:t>
            </a:r>
          </a:p>
          <a:p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Credit Cards</a:t>
            </a:r>
          </a:p>
          <a:p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Metro Cards</a:t>
            </a:r>
          </a:p>
          <a:p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Petrol Pump Cards</a:t>
            </a:r>
          </a:p>
        </p:txBody>
      </p:sp>
      <p:pic>
        <p:nvPicPr>
          <p:cNvPr id="4" name="Picture 3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3371924"/>
            <a:ext cx="4419600" cy="3310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21003" y="2815307"/>
            <a:ext cx="4495799" cy="4191002"/>
          </a:xfrm>
        </p:spPr>
        <p:txBody>
          <a:bodyPr/>
          <a:lstStyle/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When one card can give you the option to choose your account type, why not design a single card which can connect your multiple accounts.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1600" b="1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75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US" sz="275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5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75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we get a single card for all the bank cards?</a:t>
            </a:r>
          </a:p>
          <a:p>
            <a:pPr algn="just"/>
            <a:r>
              <a:rPr lang="en-US" sz="27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WHITE </a:t>
            </a:r>
            <a:r>
              <a:rPr lang="en-US" sz="27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India had 24.5M credit cards 661.8M debit cards </a:t>
            </a:r>
            <a:r>
              <a:rPr lang="en-US" sz="275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upto</a:t>
            </a:r>
            <a:r>
              <a:rPr lang="en-US" sz="27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March,2016</a:t>
            </a:r>
          </a:p>
          <a:p>
            <a:pPr algn="just"/>
            <a:r>
              <a:rPr lang="en-US" sz="27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sz="275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75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Why to include only banks in this revolution, why not to design a single card for all purposes including the shopping cards , metro cards, petrol pump cards etc.</a:t>
            </a:r>
          </a:p>
          <a:p>
            <a:pPr algn="just"/>
            <a:r>
              <a:rPr lang="en-US" sz="275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en-US" sz="27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75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It will be easy for people to carry one card for all the purposes rather than having different cards.</a:t>
            </a:r>
          </a:p>
          <a:p>
            <a:pPr algn="just"/>
            <a:endParaRPr lang="en-US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If you loose one card, you are at risk of loosing all access.</a:t>
            </a:r>
          </a:p>
          <a:p>
            <a:pPr algn="just"/>
            <a:endParaRPr lang="en-US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Six Thinking Hats</a:t>
            </a:r>
            <a:endParaRPr lang="en-US" sz="54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6248400"/>
          </a:xfrm>
        </p:spPr>
        <p:txBody>
          <a:bodyPr>
            <a:normAutofit/>
          </a:bodyPr>
          <a:lstStyle/>
          <a:p>
            <a:pPr algn="just"/>
            <a:r>
              <a:rPr lang="en-US" sz="2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US" sz="27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can make a provision to block the card online and a temporary card can be got from the bank by finger-print verification which would be valid for 10 days, during which one can complete the procedure for getting new card.</a:t>
            </a:r>
          </a:p>
          <a:p>
            <a:pPr algn="just"/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en-US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Whether the idea of one card be secure or not?</a:t>
            </a:r>
          </a:p>
          <a:p>
            <a:pPr algn="just"/>
            <a:r>
              <a:rPr lang="en-US" sz="2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Yellow-It would be secure as although different accounts would be added on the same card, but they will work with different passwords.</a:t>
            </a:r>
          </a:p>
          <a:p>
            <a:pPr algn="just"/>
            <a:endParaRPr lang="en-US" sz="1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Blue – On seeing all the aspects of the discussion, the final verdict is that it can bring a revolutionary change.</a:t>
            </a:r>
          </a:p>
          <a:p>
            <a:pPr algn="just"/>
            <a:endParaRPr 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Six Thinking Hats</a:t>
            </a:r>
            <a:endParaRPr lang="en-US" sz="54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tint val="63000"/>
                <a:sat val="105000"/>
              </a:schemeClr>
            </a:gs>
            <a:gs pos="90000">
              <a:schemeClr val="accent1">
                <a:shade val="50000"/>
                <a:sat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PROCESS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5334000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5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Have to merge all the payment gateways         </a:t>
            </a:r>
          </a:p>
          <a:p>
            <a:pPr algn="just">
              <a:buNone/>
            </a:pPr>
            <a:r>
              <a:rPr lang="en-US" sz="5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( Visa, Master card, </a:t>
            </a:r>
            <a:r>
              <a:rPr lang="en-US" sz="5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Rupay</a:t>
            </a:r>
            <a:r>
              <a:rPr lang="en-US" sz="5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Paypal</a:t>
            </a:r>
            <a:r>
              <a:rPr lang="en-US" sz="5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endParaRPr 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5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Need approval of government</a:t>
            </a:r>
          </a:p>
          <a:p>
            <a:pPr algn="just">
              <a:buFont typeface="Wingdings" pitchFamily="2" charset="2"/>
              <a:buChar char="§"/>
            </a:pPr>
            <a:r>
              <a:rPr lang="en-US" sz="5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Banks have to mutually agree on a single card policy.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5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Shopping malls have to give their consent regarding this.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5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Conduct surveys surveys on certain places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FINANCIAL HELP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Grants from :</a:t>
            </a:r>
          </a:p>
          <a:p>
            <a:pPr algn="just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Gateways</a:t>
            </a:r>
          </a:p>
          <a:p>
            <a:pPr algn="just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Government</a:t>
            </a:r>
          </a:p>
          <a:p>
            <a:pPr algn="just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Banks</a:t>
            </a:r>
          </a:p>
          <a:p>
            <a:pPr algn="just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Malls</a:t>
            </a:r>
          </a:p>
          <a:p>
            <a:pPr algn="just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Others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462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OUR GROUP  </vt:lpstr>
      <vt:lpstr>THE BAAP OF ALL CARDS</vt:lpstr>
      <vt:lpstr>PROBLEMS</vt:lpstr>
      <vt:lpstr>PROPOSED SOLUTION</vt:lpstr>
      <vt:lpstr>Slide 5</vt:lpstr>
      <vt:lpstr>Slide 6</vt:lpstr>
      <vt:lpstr>Slide 7</vt:lpstr>
      <vt:lpstr>PROCESS</vt:lpstr>
      <vt:lpstr>FINANCIAL HELP</vt:lpstr>
      <vt:lpstr>PROMOTIONS</vt:lpstr>
      <vt:lpstr>IMPACTS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BAAP OF ALL CARDS</dc:title>
  <dc:creator>manoj</dc:creator>
  <cp:lastModifiedBy>Praveen Kumar</cp:lastModifiedBy>
  <cp:revision>46</cp:revision>
  <dcterms:created xsi:type="dcterms:W3CDTF">2017-07-13T16:46:04Z</dcterms:created>
  <dcterms:modified xsi:type="dcterms:W3CDTF">2017-07-23T09:18:09Z</dcterms:modified>
</cp:coreProperties>
</file>